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256" r:id="rId2"/>
    <p:sldId id="268" r:id="rId3"/>
    <p:sldId id="269" r:id="rId4"/>
    <p:sldId id="270" r:id="rId5"/>
    <p:sldId id="27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5pPr>
    <a:lvl6pPr marL="2286000" algn="l" defTabSz="914400" rtl="0" eaLnBrk="1" latinLnBrk="0" hangingPunct="1"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6pPr>
    <a:lvl7pPr marL="2743200" algn="l" defTabSz="914400" rtl="0" eaLnBrk="1" latinLnBrk="0" hangingPunct="1"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7pPr>
    <a:lvl8pPr marL="3200400" algn="l" defTabSz="914400" rtl="0" eaLnBrk="1" latinLnBrk="0" hangingPunct="1"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8pPr>
    <a:lvl9pPr marL="3657600" algn="l" defTabSz="914400" rtl="0" eaLnBrk="1" latinLnBrk="0" hangingPunct="1">
      <a:defRPr sz="4400" kern="1200">
        <a:solidFill>
          <a:srgbClr val="2B5CA9"/>
        </a:solidFill>
        <a:latin typeface="Arial" pitchFamily="34" charset="0"/>
        <a:ea typeface="ヒラギノ角ゴ ProN W3" charset="-128"/>
        <a:cs typeface="+mn-cs"/>
        <a:sym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913" autoAdjust="0"/>
  </p:normalViewPr>
  <p:slideViewPr>
    <p:cSldViewPr>
      <p:cViewPr varScale="1">
        <p:scale>
          <a:sx n="48" d="100"/>
          <a:sy n="48" d="100"/>
        </p:scale>
        <p:origin x="-9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2" name="Rectangle 2"/>
          <p:cNvSpPr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sym typeface="Calibri" pitchFamily="34" charset="0"/>
              </a:rPr>
              <a:t>&lt;Welcome participants.&gt;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Presenters:</a:t>
            </a:r>
          </a:p>
          <a:p>
            <a:r>
              <a:rPr lang="en-US" dirty="0" smtClean="0"/>
              <a:t>If time, participants can explain how their number links to the group number in some way.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-"/>
            </a:pPr>
            <a:r>
              <a:rPr lang="en-CA" smtClean="0">
                <a:latin typeface="Arial" pitchFamily="34" charset="0"/>
                <a:ea typeface="ＭＳ Ｐゴシック" charset="-128"/>
              </a:rPr>
              <a:t>Ask participants to move to their preferred corner</a:t>
            </a:r>
          </a:p>
          <a:p>
            <a:pPr>
              <a:buFontTx/>
              <a:buChar char="-"/>
            </a:pPr>
            <a:r>
              <a:rPr lang="en-CA" smtClean="0">
                <a:latin typeface="Arial" pitchFamily="34" charset="0"/>
                <a:ea typeface="ＭＳ Ｐゴシック" charset="-128"/>
              </a:rPr>
              <a:t>Discuss their choice with others in their group</a:t>
            </a:r>
          </a:p>
          <a:p>
            <a:pPr>
              <a:buFontTx/>
              <a:buChar char="-"/>
            </a:pPr>
            <a:r>
              <a:rPr lang="en-CA" smtClean="0">
                <a:latin typeface="Arial" pitchFamily="34" charset="0"/>
                <a:ea typeface="ＭＳ Ｐゴシック" charset="-128"/>
              </a:rPr>
              <a:t>Debrief as a whole group</a:t>
            </a:r>
            <a:endParaRPr lang="en-US" smtClean="0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CA" smtClean="0">
                <a:latin typeface="Arial" pitchFamily="34" charset="0"/>
                <a:ea typeface="ＭＳ Ｐゴシック" charset="-128"/>
              </a:rPr>
              <a:t>Provide scaffolding questions to the participant acting as the one giving feedback:</a:t>
            </a:r>
          </a:p>
          <a:p>
            <a:r>
              <a:rPr lang="en-CA" smtClean="0">
                <a:latin typeface="Arial" pitchFamily="34" charset="0"/>
                <a:ea typeface="ＭＳ Ｐゴシック" charset="-128"/>
              </a:rPr>
              <a:t>What does one-half mean to you?</a:t>
            </a:r>
          </a:p>
          <a:p>
            <a:endParaRPr lang="en-CA" smtClean="0">
              <a:latin typeface="Arial" pitchFamily="34" charset="0"/>
              <a:ea typeface="ＭＳ Ｐゴシック" charset="-128"/>
            </a:endParaRPr>
          </a:p>
          <a:p>
            <a:r>
              <a:rPr lang="en-CA" smtClean="0">
                <a:latin typeface="Arial" pitchFamily="34" charset="0"/>
                <a:ea typeface="ＭＳ Ｐゴシック" charset="-128"/>
              </a:rPr>
              <a:t>What if you changed the whole? How would you show one-half?</a:t>
            </a:r>
            <a:endParaRPr lang="en-US" smtClean="0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CA" smtClean="0">
                <a:latin typeface="Arial" pitchFamily="34" charset="0"/>
                <a:ea typeface="ＭＳ Ｐゴシック" charset="-128"/>
              </a:rPr>
              <a:t>Scaffolding questions:</a:t>
            </a:r>
          </a:p>
          <a:p>
            <a:r>
              <a:rPr lang="en-CA" smtClean="0">
                <a:latin typeface="Arial" pitchFamily="34" charset="0"/>
                <a:ea typeface="ＭＳ Ｐゴシック" charset="-128"/>
              </a:rPr>
              <a:t>How do you know your model matches the fraction?</a:t>
            </a:r>
          </a:p>
          <a:p>
            <a:r>
              <a:rPr lang="en-CA" smtClean="0">
                <a:latin typeface="Arial" pitchFamily="34" charset="0"/>
                <a:ea typeface="ＭＳ Ｐゴシック" charset="-128"/>
              </a:rPr>
              <a:t>How can a group of objects be described using a fraction?</a:t>
            </a:r>
            <a:endParaRPr lang="en-US" smtClean="0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0C9BEC-05CF-4B46-BD79-BB183668F9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0E328F-FBC6-4F90-BF48-84E1EF5FAC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488"/>
            <a:ext cx="2057400" cy="6767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6019800" cy="6767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A1C9A5-03C6-4BC5-A975-530E3D9BE5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1A89C6-1869-4632-A663-A04844AA40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672DCE-277E-4739-BA3D-0E1D5D57CF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1978C4-23C4-4FD9-A4E1-B377AD9EB7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2F7108-5A1E-48B8-8314-A787919CB0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F7DCE-DFFA-4E65-A000-988DE32520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BFE80E-B398-47B5-A433-CD9D5CDBBF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153A1D-0B61-4CF6-8281-E0FF2A3878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0AE46-2DE8-469B-BCE1-77192C9029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457200" y="90488"/>
            <a:ext cx="8229600" cy="1509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pitchFamily="34" charset="0"/>
              </a:rPr>
              <a:t>Second level</a:t>
            </a:r>
          </a:p>
          <a:p>
            <a:pPr lvl="2"/>
            <a:r>
              <a:rPr lang="en-US" smtClean="0">
                <a:sym typeface="Arial" pitchFamily="34" charset="0"/>
              </a:rPr>
              <a:t>Third level</a:t>
            </a:r>
          </a:p>
          <a:p>
            <a:pPr lvl="3"/>
            <a:r>
              <a:rPr lang="en-US" smtClean="0">
                <a:sym typeface="Arial" pitchFamily="34" charset="0"/>
              </a:rPr>
              <a:t>Fourth level</a:t>
            </a:r>
          </a:p>
          <a:p>
            <a:pPr lvl="4"/>
            <a:r>
              <a:rPr lang="en-US" smtClean="0">
                <a:sym typeface="Arial" pitchFamily="34" charset="0"/>
              </a:rPr>
              <a:t>Fifth level</a:t>
            </a:r>
          </a:p>
        </p:txBody>
      </p:sp>
      <p:pic>
        <p:nvPicPr>
          <p:cNvPr id="1028" name="Picture 1"/>
          <p:cNvPicPr>
            <a:picLocks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fld id="{CB5F8B89-EA24-4F7F-B438-B4C85A80E625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0" name="Picture 2"/>
          <p:cNvPicPr>
            <a:picLocks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0350" y="5507038"/>
            <a:ext cx="16525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+mj-lt"/>
          <a:ea typeface="+mj-ea"/>
          <a:cs typeface="+mj-cs"/>
          <a:sym typeface="Arial" pitchFamily="34" charset="0"/>
        </a:defRPr>
      </a:lvl1pPr>
      <a:lvl2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2pPr>
      <a:lvl3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3pPr>
      <a:lvl4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4pPr>
      <a:lvl5pPr marL="39688" indent="-39688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5pPr>
      <a:lvl6pPr marL="4968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540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4112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68488" algn="l" rtl="0" fontAlgn="base">
        <a:spcBef>
          <a:spcPct val="0"/>
        </a:spcBef>
        <a:spcAft>
          <a:spcPct val="0"/>
        </a:spcAft>
        <a:defRPr sz="4400">
          <a:solidFill>
            <a:srgbClr val="2B5CA9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82588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31838" indent="-28575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2pPr>
      <a:lvl3pPr marL="1131888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3pPr>
      <a:lvl4pPr marL="15890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4pPr>
      <a:lvl5pPr marL="2046288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5pPr>
      <a:lvl6pPr marL="25034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606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78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5088" indent="-228600" algn="l" rtl="0" fontAlgn="base">
        <a:spcBef>
          <a:spcPts val="500"/>
        </a:spcBef>
        <a:spcAft>
          <a:spcPct val="0"/>
        </a:spcAft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imgres?imgurl=http://media28.onsugar.com/files/2011/07/27/2/1798/17983473/image.gif&amp;imgrefurl=http://www.thefishpictures.info/tag/Fish-Picturs%3Fpage%3D6&amp;usg=__xEmn0waa8pOxzazDL134M6NfUjk=&amp;h=534&amp;w=490&amp;sz=13&amp;hl=en&amp;start=23&amp;sig2=dZSBiI3p26FTTMWfcxtGvw&amp;zoom=1&amp;tbnid=afjVyP80QjIANM:&amp;tbnh=132&amp;tbnw=121&amp;ei=o4RGTrC-IcLz0gGcp53gBw&amp;prev=/search%3Fq%3Dfishing%2Bcartoon%2Bclip%2Bart%26start%3D21%26hl%3Den%26sa%3DN%26biw%3D1260%26bih%3D603%26gbv%3D2%26tbm%3Disch&amp;itbs=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/>
          </p:cNvSpPr>
          <p:nvPr/>
        </p:nvSpPr>
        <p:spPr bwMode="auto">
          <a:xfrm>
            <a:off x="0" y="0"/>
            <a:ext cx="9144000" cy="6535738"/>
          </a:xfrm>
          <a:prstGeom prst="rect">
            <a:avLst/>
          </a:prstGeom>
          <a:gradFill rotWithShape="0">
            <a:gsLst>
              <a:gs pos="0">
                <a:srgbClr val="D1D1F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dist="25399" dir="5400000" algn="ctr" rotWithShape="0">
              <a:schemeClr val="bg2">
                <a:alpha val="37996"/>
              </a:schemeClr>
            </a:outerShdw>
          </a:effectLst>
        </p:spPr>
        <p:txBody>
          <a:bodyPr lIns="0" tIns="0" rIns="0" bIns="0"/>
          <a:lstStyle/>
          <a:p>
            <a:pPr eaLnBrk="1" hangingPunct="1"/>
            <a:endParaRPr lang="en-US" sz="2400">
              <a:solidFill>
                <a:srgbClr val="000000"/>
              </a:solidFill>
            </a:endParaRPr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5438" y="269875"/>
            <a:ext cx="26543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 eaLnBrk="1" hangingPunct="1"/>
            <a:fld id="{2F2E7B99-0D81-4CAE-B043-A6E0ECA9B825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 eaLnBrk="1" hangingPunct="1"/>
              <a:t>1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990600"/>
            <a:ext cx="8077200" cy="2362200"/>
          </a:xfrm>
        </p:spPr>
        <p:txBody>
          <a:bodyPr rIns="132080"/>
          <a:lstStyle/>
          <a:p>
            <a:pPr indent="0" algn="ctr" eaLnBrk="1" hangingPunct="1"/>
            <a:r>
              <a:rPr lang="en-US" sz="4800" smtClean="0">
                <a:solidFill>
                  <a:srgbClr val="2490D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Math CAMPPP 2011</a:t>
            </a:r>
            <a:endParaRPr lang="en-US" sz="4800" smtClean="0">
              <a:solidFill>
                <a:srgbClr val="2490D8"/>
              </a:solidFill>
              <a:latin typeface="Tahoma" pitchFamily="34" charset="0"/>
              <a:sym typeface="Tahoma" pitchFamily="34" charset="0"/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idx="1"/>
          </p:nvPr>
        </p:nvSpPr>
        <p:spPr>
          <a:xfrm>
            <a:off x="914400" y="3352800"/>
            <a:ext cx="7620000" cy="3505200"/>
          </a:xfrm>
        </p:spPr>
        <p:txBody>
          <a:bodyPr rIns="132080"/>
          <a:lstStyle/>
          <a:p>
            <a:pPr marL="39688" indent="0" algn="ctr" eaLnBrk="1" hangingPunct="1">
              <a:buFont typeface="Arial" pitchFamily="34" charset="0"/>
              <a:buNone/>
            </a:pPr>
            <a:r>
              <a:rPr lang="en-US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Breakout #1</a:t>
            </a:r>
          </a:p>
          <a:p>
            <a:pPr marL="39688" indent="0" algn="ctr" eaLnBrk="1" hangingPunct="1">
              <a:buFont typeface="Arial" pitchFamily="34" charset="0"/>
              <a:buNone/>
            </a:pPr>
            <a:r>
              <a:rPr lang="en-CA" smtClean="0">
                <a:solidFill>
                  <a:srgbClr val="B42478"/>
                </a:solidFill>
                <a:latin typeface="Tahoma" pitchFamily="34" charset="0"/>
                <a:cs typeface="Tahoma" pitchFamily="34" charset="0"/>
                <a:sym typeface="Tahoma" pitchFamily="34" charset="0"/>
              </a:rPr>
              <a:t>Proportional Reasoning</a:t>
            </a:r>
            <a:endParaRPr lang="en-US" smtClean="0">
              <a:solidFill>
                <a:srgbClr val="B42478"/>
              </a:solidFill>
              <a:latin typeface="Tahoma" pitchFamily="34" charset="0"/>
              <a:sym typeface="Tahoma" pitchFamily="34" charset="0"/>
            </a:endParaRPr>
          </a:p>
          <a:p>
            <a:pPr marL="39688" indent="0" algn="ctr" eaLnBrk="1" hangingPunct="1">
              <a:buFont typeface="Arial" pitchFamily="34" charset="0"/>
              <a:buNone/>
            </a:pPr>
            <a:endParaRPr lang="en-US" smtClean="0"/>
          </a:p>
          <a:p>
            <a:pPr marL="39688" indent="0" algn="ctr" eaLnBrk="1" hangingPunct="1">
              <a:buFont typeface="Arial" pitchFamily="34" charset="0"/>
              <a:buNone/>
            </a:pPr>
            <a:endParaRPr lang="en-US" smtClean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Consolidation</a:t>
            </a:r>
            <a:endParaRPr lang="en-US" smtClean="0"/>
          </a:p>
        </p:txBody>
      </p:sp>
      <p:sp>
        <p:nvSpPr>
          <p:cNvPr id="23555" name="Rectangle 3"/>
          <p:cNvSpPr>
            <a:spLocks noChangeArrowheads="1"/>
          </p:cNvSpPr>
          <p:nvPr>
            <p:ph type="body"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r>
              <a:rPr lang="en-CA" dirty="0" smtClean="0">
                <a:solidFill>
                  <a:schemeClr val="accent2"/>
                </a:solidFill>
              </a:rPr>
              <a:t>In your journal, record the </a:t>
            </a:r>
            <a:r>
              <a:rPr lang="en-CA" dirty="0" smtClean="0">
                <a:solidFill>
                  <a:schemeClr val="accent2"/>
                </a:solidFill>
              </a:rPr>
              <a:t>questions or the feedback that </a:t>
            </a:r>
            <a:r>
              <a:rPr lang="en-CA" dirty="0" smtClean="0">
                <a:solidFill>
                  <a:schemeClr val="accent2"/>
                </a:solidFill>
              </a:rPr>
              <a:t>you </a:t>
            </a:r>
            <a:r>
              <a:rPr lang="en-CA" dirty="0" smtClean="0">
                <a:solidFill>
                  <a:schemeClr val="accent2"/>
                </a:solidFill>
              </a:rPr>
              <a:t>gave </a:t>
            </a:r>
            <a:r>
              <a:rPr lang="en-CA" dirty="0" smtClean="0">
                <a:solidFill>
                  <a:schemeClr val="accent2"/>
                </a:solidFill>
              </a:rPr>
              <a:t>or liked.</a:t>
            </a:r>
          </a:p>
          <a:p>
            <a:r>
              <a:rPr lang="en-CA" dirty="0" smtClean="0">
                <a:solidFill>
                  <a:schemeClr val="accent2"/>
                </a:solidFill>
              </a:rPr>
              <a:t>How </a:t>
            </a:r>
            <a:r>
              <a:rPr lang="en-CA" dirty="0" smtClean="0">
                <a:solidFill>
                  <a:schemeClr val="accent2"/>
                </a:solidFill>
              </a:rPr>
              <a:t>did the </a:t>
            </a:r>
            <a:r>
              <a:rPr lang="en-CA" dirty="0" smtClean="0">
                <a:solidFill>
                  <a:schemeClr val="accent2"/>
                </a:solidFill>
              </a:rPr>
              <a:t>questions or feedback </a:t>
            </a:r>
            <a:r>
              <a:rPr lang="en-CA" dirty="0" smtClean="0">
                <a:solidFill>
                  <a:schemeClr val="accent2"/>
                </a:solidFill>
              </a:rPr>
              <a:t>help the person working on the problem?</a:t>
            </a:r>
          </a:p>
          <a:p>
            <a:r>
              <a:rPr lang="en-CA" dirty="0" smtClean="0">
                <a:solidFill>
                  <a:schemeClr val="accent2"/>
                </a:solidFill>
              </a:rPr>
              <a:t>Do you feel any differently about responding to students today than you did yesterday?</a:t>
            </a:r>
            <a:endParaRPr lang="en-CA" dirty="0" smtClean="0">
              <a:solidFill>
                <a:schemeClr val="accent2"/>
              </a:solidFill>
            </a:endParaRPr>
          </a:p>
          <a:p>
            <a:pPr>
              <a:buFont typeface="Arial" pitchFamily="34" charset="0"/>
              <a:buNone/>
            </a:pPr>
            <a:endParaRPr lang="en-CA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Exit Card          </a:t>
            </a:r>
            <a:endParaRPr lang="en-US" smtClean="0"/>
          </a:p>
        </p:txBody>
      </p:sp>
      <p:sp>
        <p:nvSpPr>
          <p:cNvPr id="24579" name="Rectangle 3"/>
          <p:cNvSpPr>
            <a:spLocks noChangeArrowheads="1"/>
          </p:cNvSpPr>
          <p:nvPr>
            <p:ph type="body" idx="1"/>
          </p:nvPr>
        </p:nvSpPr>
        <p:spPr>
          <a:xfrm>
            <a:off x="457200" y="1447800"/>
            <a:ext cx="8229600" cy="52578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CA" dirty="0" smtClean="0">
                <a:solidFill>
                  <a:schemeClr val="accent2"/>
                </a:solidFill>
              </a:rPr>
              <a:t>“</a:t>
            </a:r>
            <a:r>
              <a:rPr lang="en-CA" i="1" dirty="0" smtClean="0">
                <a:solidFill>
                  <a:schemeClr val="accent2"/>
                </a:solidFill>
              </a:rPr>
              <a:t>Give a </a:t>
            </a:r>
            <a:r>
              <a:rPr lang="en-CA" i="1" dirty="0" smtClean="0">
                <a:solidFill>
                  <a:schemeClr val="accent2"/>
                </a:solidFill>
              </a:rPr>
              <a:t>man a </a:t>
            </a:r>
            <a:r>
              <a:rPr lang="en-CA" i="1" dirty="0" smtClean="0">
                <a:solidFill>
                  <a:schemeClr val="accent2"/>
                </a:solidFill>
              </a:rPr>
              <a:t>fish, he eats for a day. Teach a </a:t>
            </a:r>
            <a:r>
              <a:rPr lang="en-CA" i="1" dirty="0" smtClean="0">
                <a:solidFill>
                  <a:schemeClr val="accent2"/>
                </a:solidFill>
              </a:rPr>
              <a:t>man to </a:t>
            </a:r>
            <a:r>
              <a:rPr lang="en-CA" i="1" dirty="0" smtClean="0">
                <a:solidFill>
                  <a:schemeClr val="accent2"/>
                </a:solidFill>
              </a:rPr>
              <a:t>fish, and he feeds </a:t>
            </a:r>
            <a:r>
              <a:rPr lang="en-CA" i="1" dirty="0" smtClean="0">
                <a:solidFill>
                  <a:schemeClr val="accent2"/>
                </a:solidFill>
              </a:rPr>
              <a:t>himself</a:t>
            </a:r>
            <a:r>
              <a:rPr lang="en-CA" i="1" dirty="0" smtClean="0">
                <a:solidFill>
                  <a:schemeClr val="accent2"/>
                </a:solidFill>
              </a:rPr>
              <a:t>.”</a:t>
            </a:r>
            <a:endParaRPr lang="en-CA" dirty="0" smtClean="0">
              <a:solidFill>
                <a:schemeClr val="accent2"/>
              </a:solidFill>
            </a:endParaRPr>
          </a:p>
          <a:p>
            <a:pPr>
              <a:buFont typeface="Arial" pitchFamily="34" charset="0"/>
              <a:buNone/>
            </a:pPr>
            <a:r>
              <a:rPr lang="en-CA" dirty="0" smtClean="0">
                <a:solidFill>
                  <a:schemeClr val="accent2"/>
                </a:solidFill>
              </a:rPr>
              <a:t>List </a:t>
            </a:r>
            <a:r>
              <a:rPr lang="en-CA" dirty="0" smtClean="0">
                <a:solidFill>
                  <a:schemeClr val="accent2"/>
                </a:solidFill>
              </a:rPr>
              <a:t>some </a:t>
            </a:r>
            <a:r>
              <a:rPr lang="en-CA" dirty="0" smtClean="0">
                <a:solidFill>
                  <a:schemeClr val="accent2"/>
                </a:solidFill>
              </a:rPr>
              <a:t>key </a:t>
            </a:r>
            <a:r>
              <a:rPr lang="en-CA" dirty="0" err="1" smtClean="0">
                <a:solidFill>
                  <a:schemeClr val="accent2"/>
                </a:solidFill>
              </a:rPr>
              <a:t>learnings</a:t>
            </a:r>
            <a:r>
              <a:rPr lang="en-CA" dirty="0" smtClean="0">
                <a:solidFill>
                  <a:schemeClr val="accent2"/>
                </a:solidFill>
              </a:rPr>
              <a:t> about observing and responding to students. </a:t>
            </a:r>
            <a:endParaRPr lang="en-CA" b="1" dirty="0" smtClean="0">
              <a:solidFill>
                <a:schemeClr val="accent2"/>
              </a:solidFill>
            </a:endParaRPr>
          </a:p>
          <a:p>
            <a:pPr algn="ctr">
              <a:buFont typeface="Arial" pitchFamily="34" charset="0"/>
              <a:buNone/>
            </a:pPr>
            <a:r>
              <a:rPr lang="en-CA" sz="2800" b="1" dirty="0" smtClean="0">
                <a:solidFill>
                  <a:schemeClr val="accent2"/>
                </a:solidFill>
              </a:rPr>
              <a:t>Share.  Select one reflection </a:t>
            </a:r>
            <a:r>
              <a:rPr lang="en-CA" sz="2800" b="1" dirty="0" smtClean="0">
                <a:solidFill>
                  <a:schemeClr val="accent2"/>
                </a:solidFill>
              </a:rPr>
              <a:t>with </a:t>
            </a:r>
            <a:r>
              <a:rPr lang="en-CA" sz="2800" b="1" dirty="0" smtClean="0">
                <a:solidFill>
                  <a:schemeClr val="accent2"/>
                </a:solidFill>
              </a:rPr>
              <a:t>your  </a:t>
            </a:r>
            <a:r>
              <a:rPr lang="en-CA" sz="2800" b="1" dirty="0" smtClean="0">
                <a:solidFill>
                  <a:schemeClr val="accent2"/>
                </a:solidFill>
              </a:rPr>
              <a:t>table </a:t>
            </a:r>
            <a:r>
              <a:rPr lang="en-CA" sz="2800" b="1" dirty="0" smtClean="0">
                <a:solidFill>
                  <a:schemeClr val="accent2"/>
                </a:solidFill>
              </a:rPr>
              <a:t>group, record </a:t>
            </a:r>
            <a:r>
              <a:rPr lang="en-CA" sz="2800" b="1" dirty="0" smtClean="0">
                <a:solidFill>
                  <a:schemeClr val="accent2"/>
                </a:solidFill>
              </a:rPr>
              <a:t>it onto </a:t>
            </a:r>
            <a:r>
              <a:rPr lang="en-CA" sz="2800" b="1" dirty="0" smtClean="0">
                <a:solidFill>
                  <a:schemeClr val="accent2"/>
                </a:solidFill>
              </a:rPr>
              <a:t>a fish note and post </a:t>
            </a:r>
            <a:r>
              <a:rPr lang="en-CA" sz="2800" b="1" dirty="0" smtClean="0">
                <a:solidFill>
                  <a:schemeClr val="accent2"/>
                </a:solidFill>
              </a:rPr>
              <a:t>it under </a:t>
            </a:r>
            <a:r>
              <a:rPr lang="en-CA" sz="2800" b="1" dirty="0" smtClean="0">
                <a:solidFill>
                  <a:schemeClr val="accent2"/>
                </a:solidFill>
              </a:rPr>
              <a:t>the quote.  Attach your fishing mesh    onto your hat.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</a:p>
          <a:p>
            <a:endParaRPr lang="en-US" dirty="0" smtClean="0">
              <a:solidFill>
                <a:schemeClr val="accent2"/>
              </a:solidFill>
            </a:endParaRPr>
          </a:p>
        </p:txBody>
      </p:sp>
      <p:pic>
        <p:nvPicPr>
          <p:cNvPr id="24581" name="Picture 5" descr="ANd9GcRh7aKN92bXbOF5KT8ctYEAr7ZYEBkH6a3oqTFVtWaXbBtg3BhuceGMan3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304800"/>
            <a:ext cx="1152525" cy="12573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 Pond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91000"/>
          </a:xfrm>
        </p:spPr>
        <p:txBody>
          <a:bodyPr/>
          <a:lstStyle/>
          <a:p>
            <a:r>
              <a:rPr lang="en-US" dirty="0" smtClean="0"/>
              <a:t>The fish pond is a central place for sharing.</a:t>
            </a:r>
          </a:p>
          <a:p>
            <a:r>
              <a:rPr lang="en-US" dirty="0" smtClean="0"/>
              <a:t>If you have a question, please “fish” for an answer by posting your question in the pond.</a:t>
            </a:r>
          </a:p>
          <a:p>
            <a:r>
              <a:rPr lang="en-US" dirty="0" smtClean="0"/>
              <a:t>If you have an idea you can share with others, please “bank” it on the side.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3E15E4-40B5-4725-8789-6ABD6033E86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Your Number??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dirty="0" smtClean="0"/>
              <a:t>In your math journal, record a three-digit number that represents you in some way.  (For example, Cathy’s might be 323 because she has 3 children and has been married 23 years.)</a:t>
            </a:r>
          </a:p>
          <a:p>
            <a:r>
              <a:rPr lang="en-US" dirty="0" smtClean="0"/>
              <a:t>Also in your journal,  please record a personal goal or two for Math CAMPPP.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3E15E4-40B5-4725-8789-6ABD6033E86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Your Number?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05200"/>
          </a:xfrm>
        </p:spPr>
        <p:txBody>
          <a:bodyPr/>
          <a:lstStyle/>
          <a:p>
            <a:r>
              <a:rPr lang="en-US" dirty="0" smtClean="0"/>
              <a:t>Please share your number with your fishing buddies at your table.  </a:t>
            </a:r>
          </a:p>
          <a:p>
            <a:r>
              <a:rPr lang="en-US" dirty="0" smtClean="0"/>
              <a:t>As a group, come up with a three-digit number that represents your group.  Also create a group goal for the week.  Please record both of these on chart paper.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BF8E1-8B97-4BB3-8BB3-64B7157A551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Something to Hang Your Hat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…or to hang on your hat…</a:t>
            </a:r>
          </a:p>
          <a:p>
            <a:pPr>
              <a:buNone/>
            </a:pPr>
            <a:endParaRPr lang="en-US" dirty="0" smtClean="0"/>
          </a:p>
          <a:p>
            <a:r>
              <a:rPr lang="en-US" sz="2800" dirty="0" smtClean="0"/>
              <a:t>Please share your group number, then individually introduce yourself using your personal number. </a:t>
            </a:r>
          </a:p>
          <a:p>
            <a:r>
              <a:rPr lang="en-US" sz="2800" dirty="0" smtClean="0"/>
              <a:t>Please use pipe cleaners to create your three-digit number to attach to your fishing hat..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BF8E1-8B97-4BB3-8BB3-64B7157A551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 noChangeArrowheads="1"/>
          </p:cNvSpPr>
          <p:nvPr>
            <p:ph type="title"/>
          </p:nvPr>
        </p:nvSpPr>
        <p:spPr/>
        <p:txBody>
          <a:bodyPr rIns="132080"/>
          <a:lstStyle/>
          <a:p>
            <a:pPr indent="0" eaLnBrk="1" hangingPunct="1"/>
            <a:r>
              <a:rPr lang="en-CA" smtClean="0">
                <a:solidFill>
                  <a:schemeClr val="accent2"/>
                </a:solidFill>
              </a:rPr>
              <a:t>Minds-On	</a:t>
            </a:r>
            <a:endParaRPr lang="en-US" smtClean="0">
              <a:solidFill>
                <a:schemeClr val="accent2"/>
              </a:solidFill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C5E8456-9C7A-4F14-9370-AA9C12855EF4}" type="slidenum">
              <a:rPr lang="en-US"/>
              <a:pPr/>
              <a:t>6</a:t>
            </a:fld>
            <a:endParaRPr lang="en-US"/>
          </a:p>
        </p:txBody>
      </p:sp>
      <p:pic>
        <p:nvPicPr>
          <p:cNvPr id="16388" name="Pictur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6225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 eaLnBrk="1" hangingPunct="1"/>
            <a:fld id="{DBDC63D8-A6D4-4ED6-BC30-DEDB4AC44E28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 eaLnBrk="1" hangingPunct="1"/>
              <a:t>6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397" name="Text Box 13"/>
          <p:cNvSpPr txBox="1">
            <a:spLocks/>
          </p:cNvSpPr>
          <p:nvPr/>
        </p:nvSpPr>
        <p:spPr bwMode="auto">
          <a:xfrm>
            <a:off x="533400" y="1371600"/>
            <a:ext cx="84582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CA">
                <a:solidFill>
                  <a:schemeClr val="accent2"/>
                </a:solidFill>
              </a:rPr>
              <a:t>Four Corners </a:t>
            </a:r>
          </a:p>
          <a:p>
            <a:pPr eaLnBrk="1" hangingPunct="1"/>
            <a:r>
              <a:rPr lang="en-CA" sz="3600" i="1">
                <a:solidFill>
                  <a:schemeClr val="accent2"/>
                </a:solidFill>
              </a:rPr>
              <a:t>Giving students verbal feedback is most like:</a:t>
            </a:r>
            <a:endParaRPr lang="en-CA" sz="3600" u="sng">
              <a:solidFill>
                <a:schemeClr val="accent2"/>
              </a:solidFill>
            </a:endParaRPr>
          </a:p>
          <a:p>
            <a:pPr eaLnBrk="1" hangingPunct="1">
              <a:buFontTx/>
              <a:buChar char="•"/>
            </a:pPr>
            <a:r>
              <a:rPr lang="en-CA" sz="3600">
                <a:solidFill>
                  <a:schemeClr val="accent2"/>
                </a:solidFill>
              </a:rPr>
              <a:t>	a piece of cake, </a:t>
            </a:r>
          </a:p>
          <a:p>
            <a:pPr eaLnBrk="1" hangingPunct="1">
              <a:buFontTx/>
              <a:buChar char="•"/>
            </a:pPr>
            <a:r>
              <a:rPr lang="en-CA" sz="3600">
                <a:solidFill>
                  <a:schemeClr val="accent2"/>
                </a:solidFill>
              </a:rPr>
              <a:t>      fireworks, </a:t>
            </a:r>
          </a:p>
          <a:p>
            <a:pPr eaLnBrk="1" hangingPunct="1">
              <a:buFontTx/>
              <a:buChar char="•"/>
            </a:pPr>
            <a:r>
              <a:rPr lang="en-CA" sz="3600">
                <a:solidFill>
                  <a:schemeClr val="accent2"/>
                </a:solidFill>
              </a:rPr>
              <a:t>	roller coaster, or </a:t>
            </a:r>
          </a:p>
          <a:p>
            <a:pPr eaLnBrk="1" hangingPunct="1">
              <a:buFontTx/>
              <a:buChar char="•"/>
            </a:pPr>
            <a:r>
              <a:rPr lang="en-CA" sz="3600">
                <a:solidFill>
                  <a:schemeClr val="accent2"/>
                </a:solidFill>
              </a:rPr>
              <a:t>      deep water diving. </a:t>
            </a:r>
            <a:endParaRPr lang="en-US" sz="3600">
              <a:solidFill>
                <a:schemeClr val="accent2"/>
              </a:solidFill>
            </a:endParaRPr>
          </a:p>
        </p:txBody>
      </p:sp>
      <p:pic>
        <p:nvPicPr>
          <p:cNvPr id="16399" name="Picture 15" descr="MC900187587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228600"/>
            <a:ext cx="1350963" cy="15890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509713"/>
          </a:xfrm>
        </p:spPr>
        <p:txBody>
          <a:bodyPr/>
          <a:lstStyle/>
          <a:p>
            <a:pPr indent="0"/>
            <a:r>
              <a:rPr lang="en-CA" dirty="0" smtClean="0"/>
              <a:t>Action: </a:t>
            </a:r>
            <a:r>
              <a:rPr lang="en-CA" dirty="0" smtClean="0"/>
              <a:t>Partners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The Power of Observation</a:t>
            </a:r>
            <a:endParaRPr lang="en-US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CE40EA1-5115-4293-98F7-417F02986463}" type="slidenum">
              <a:rPr lang="en-US"/>
              <a:pPr/>
              <a:t>7</a:t>
            </a:fld>
            <a:endParaRPr lang="en-US"/>
          </a:p>
        </p:txBody>
      </p:sp>
      <p:sp>
        <p:nvSpPr>
          <p:cNvPr id="17415" name="Text Box 7"/>
          <p:cNvSpPr txBox="1">
            <a:spLocks/>
          </p:cNvSpPr>
          <p:nvPr/>
        </p:nvSpPr>
        <p:spPr bwMode="auto">
          <a:xfrm>
            <a:off x="533400" y="2057400"/>
            <a:ext cx="7924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CA" sz="2400" dirty="0">
                <a:solidFill>
                  <a:schemeClr val="accent2"/>
                </a:solidFill>
              </a:rPr>
              <a:t>In groups of </a:t>
            </a:r>
            <a:r>
              <a:rPr lang="en-CA" sz="2400" dirty="0" smtClean="0">
                <a:solidFill>
                  <a:schemeClr val="accent2"/>
                </a:solidFill>
              </a:rPr>
              <a:t>two:</a:t>
            </a:r>
            <a:endParaRPr lang="en-CA" sz="2400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CA" sz="2400" dirty="0">
                <a:solidFill>
                  <a:schemeClr val="accent2"/>
                </a:solidFill>
              </a:rPr>
              <a:t> one person will solve the problem presented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CA" sz="2400" dirty="0">
                <a:solidFill>
                  <a:schemeClr val="accent2"/>
                </a:solidFill>
              </a:rPr>
              <a:t> one person will </a:t>
            </a:r>
            <a:r>
              <a:rPr lang="en-CA" sz="2400" dirty="0" smtClean="0">
                <a:solidFill>
                  <a:schemeClr val="accent2"/>
                </a:solidFill>
              </a:rPr>
              <a:t>ask questions and provide </a:t>
            </a:r>
            <a:r>
              <a:rPr lang="en-CA" sz="2400" dirty="0">
                <a:solidFill>
                  <a:schemeClr val="accent2"/>
                </a:solidFill>
              </a:rPr>
              <a:t>verbal </a:t>
            </a:r>
            <a:r>
              <a:rPr lang="en-CA" sz="2400" dirty="0" smtClean="0">
                <a:solidFill>
                  <a:schemeClr val="accent2"/>
                </a:solidFill>
              </a:rPr>
              <a:t>feedback</a:t>
            </a:r>
            <a:endParaRPr lang="en-CA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/>
            <a:r>
              <a:rPr lang="en-CA" smtClean="0"/>
              <a:t>Problem 1: Representing ½ </a:t>
            </a:r>
            <a:endParaRPr lang="en-U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E295B33-4AC1-4565-9132-87466BB5710B}" type="slidenum">
              <a:rPr lang="en-US"/>
              <a:pPr/>
              <a:t>8</a:t>
            </a:fld>
            <a:endParaRPr lang="en-US"/>
          </a:p>
        </p:txBody>
      </p:sp>
      <p:sp>
        <p:nvSpPr>
          <p:cNvPr id="18440" name="Text Box 8"/>
          <p:cNvSpPr txBox="1">
            <a:spLocks/>
          </p:cNvSpPr>
          <p:nvPr/>
        </p:nvSpPr>
        <p:spPr bwMode="auto">
          <a:xfrm>
            <a:off x="533400" y="1600200"/>
            <a:ext cx="82296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CA" sz="3600" b="1">
                <a:solidFill>
                  <a:schemeClr val="accent2"/>
                </a:solidFill>
              </a:rPr>
              <a:t>Show ½ as many ways as you can using pattern blocks.</a:t>
            </a:r>
          </a:p>
          <a:p>
            <a:pPr eaLnBrk="1" hangingPunct="1"/>
            <a:endParaRPr lang="en-CA" sz="3600" b="1">
              <a:solidFill>
                <a:schemeClr val="accent2"/>
              </a:solidFill>
            </a:endParaRPr>
          </a:p>
          <a:p>
            <a:pPr eaLnBrk="1" hangingPunct="1"/>
            <a:r>
              <a:rPr lang="en-CA" sz="3600" b="1">
                <a:solidFill>
                  <a:schemeClr val="accent2"/>
                </a:solidFill>
              </a:rPr>
              <a:t>Record your thinking on the blank paper provided</a:t>
            </a:r>
            <a:r>
              <a:rPr lang="en-CA" sz="2400" b="1">
                <a:solidFill>
                  <a:srgbClr val="000000"/>
                </a:solidFill>
              </a:rPr>
              <a:t>.</a:t>
            </a:r>
            <a:endParaRPr lang="en-US" sz="24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indent="0"/>
            <a:r>
              <a:rPr lang="en-CA" smtClean="0"/>
              <a:t>Problem 2: Representing fractions of a whole or set </a:t>
            </a:r>
            <a:endParaRPr lang="en-US" smtClean="0"/>
          </a:p>
        </p:txBody>
      </p:sp>
      <p:sp>
        <p:nvSpPr>
          <p:cNvPr id="20483" name="Slide Number Placeholder 3"/>
          <p:cNvSpPr txBox="1">
            <a:spLocks noGrp="1"/>
          </p:cNvSpPr>
          <p:nvPr/>
        </p:nvSpPr>
        <p:spPr bwMode="auto">
          <a:xfrm>
            <a:off x="7462838" y="6245225"/>
            <a:ext cx="3127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 eaLnBrk="1" hangingPunct="1"/>
            <a:fld id="{8429FCF3-0667-43C1-B2B6-4C893377295B}" type="slidenum">
              <a:rPr lang="en-US" sz="1400">
                <a:solidFill>
                  <a:schemeClr val="tx1"/>
                </a:solidFill>
                <a:cs typeface="Arial" pitchFamily="34" charset="0"/>
              </a:rPr>
              <a:pPr algn="ctr" eaLnBrk="1" hangingPunct="1"/>
              <a:t>9</a:t>
            </a:fld>
            <a:endParaRPr lang="en-US" sz="14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484" name="Text Box 4"/>
          <p:cNvSpPr txBox="1">
            <a:spLocks/>
          </p:cNvSpPr>
          <p:nvPr/>
        </p:nvSpPr>
        <p:spPr bwMode="auto">
          <a:xfrm>
            <a:off x="533400" y="1676400"/>
            <a:ext cx="7696200" cy="606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CA" sz="4000" b="1">
                <a:solidFill>
                  <a:schemeClr val="accent2"/>
                </a:solidFill>
              </a:rPr>
              <a:t>Using the different manipulatives or  classroom materials, create as many models as you can for one of these fractions: </a:t>
            </a:r>
          </a:p>
          <a:p>
            <a:pPr eaLnBrk="1" hangingPunct="1"/>
            <a:r>
              <a:rPr lang="en-CA" sz="4000" b="1">
                <a:solidFill>
                  <a:schemeClr val="accent2"/>
                </a:solidFill>
              </a:rPr>
              <a:t>            ¼,   2/3, or   3/5.   </a:t>
            </a:r>
          </a:p>
          <a:p>
            <a:pPr eaLnBrk="1" hangingPunct="1"/>
            <a:r>
              <a:rPr lang="en-CA" sz="4000" b="1">
                <a:solidFill>
                  <a:srgbClr val="FF0000"/>
                </a:solidFill>
              </a:rPr>
              <a:t>         Record your examples.</a:t>
            </a:r>
            <a:r>
              <a:rPr lang="en-CA" sz="4000" b="1">
                <a:solidFill>
                  <a:schemeClr val="accent2"/>
                </a:solidFill>
              </a:rPr>
              <a:t> </a:t>
            </a:r>
          </a:p>
          <a:p>
            <a:pPr eaLnBrk="1" hangingPunct="1"/>
            <a:endParaRPr lang="en-CA" sz="4000" b="1">
              <a:solidFill>
                <a:schemeClr val="accent2"/>
              </a:solidFill>
            </a:endParaRPr>
          </a:p>
          <a:p>
            <a:pPr eaLnBrk="1" hangingPunct="1"/>
            <a:endParaRPr lang="en-CA" sz="2400" b="1">
              <a:solidFill>
                <a:srgbClr val="000000"/>
              </a:solidFill>
            </a:endParaRPr>
          </a:p>
          <a:p>
            <a:pPr eaLnBrk="1" hangingPunct="1"/>
            <a:endParaRPr lang="en-CA" sz="2400" b="1">
              <a:solidFill>
                <a:srgbClr val="000000"/>
              </a:solidFill>
            </a:endParaRPr>
          </a:p>
          <a:p>
            <a:pPr eaLnBrk="1" hangingPunct="1"/>
            <a:endParaRPr lang="en-US" sz="24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Pages>0</Pages>
  <Words>544</Words>
  <Characters>0</Characters>
  <Application>Microsoft Office PowerPoint</Application>
  <PresentationFormat>On-screen Show (4:3)</PresentationFormat>
  <Lines>0</Lines>
  <Paragraphs>70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ヒラギノ角ゴ ProN W3</vt:lpstr>
      <vt:lpstr>ＭＳ Ｐゴシック</vt:lpstr>
      <vt:lpstr>Tahoma</vt:lpstr>
      <vt:lpstr>Calibri</vt:lpstr>
      <vt:lpstr>2_Default Design</vt:lpstr>
      <vt:lpstr>Math CAMPPP 2011</vt:lpstr>
      <vt:lpstr>Fish Pond</vt:lpstr>
      <vt:lpstr>What’s Your Number??</vt:lpstr>
      <vt:lpstr>What’s Your Number?</vt:lpstr>
      <vt:lpstr>Something to Hang Your Hat On</vt:lpstr>
      <vt:lpstr>Minds-On </vt:lpstr>
      <vt:lpstr>Action: Partners The Power of Observation</vt:lpstr>
      <vt:lpstr>Problem 1: Representing ½ </vt:lpstr>
      <vt:lpstr>Problem 2: Representing fractions of a whole or set </vt:lpstr>
      <vt:lpstr>Consolidation</vt:lpstr>
      <vt:lpstr>Exit Card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subject/>
  <dc:creator>CSC</dc:creator>
  <cp:keywords/>
  <dc:description/>
  <cp:lastModifiedBy>cchaput</cp:lastModifiedBy>
  <cp:revision>15</cp:revision>
  <dcterms:modified xsi:type="dcterms:W3CDTF">2011-08-15T20:43:36Z</dcterms:modified>
</cp:coreProperties>
</file>